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3" r:id="rId3"/>
    <p:sldId id="274" r:id="rId4"/>
    <p:sldId id="275" r:id="rId5"/>
    <p:sldId id="276" r:id="rId6"/>
    <p:sldId id="279" r:id="rId7"/>
    <p:sldId id="280" r:id="rId8"/>
    <p:sldId id="281" r:id="rId9"/>
    <p:sldId id="282" r:id="rId10"/>
    <p:sldId id="28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9" autoAdjust="0"/>
    <p:restoredTop sz="94660"/>
  </p:normalViewPr>
  <p:slideViewPr>
    <p:cSldViewPr snapToGrid="0">
      <p:cViewPr varScale="1">
        <p:scale>
          <a:sx n="86" d="100"/>
          <a:sy n="86" d="100"/>
        </p:scale>
        <p:origin x="114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7565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40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4023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7623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9980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2952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7576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4346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197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1461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4789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074E5-8295-406D-869B-65A06D05B2D0}" type="datetimeFigureOut">
              <a:rPr lang="de-DE" smtClean="0"/>
              <a:t>23.09.2022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E0AEF-5D9F-4EC5-A922-C04D2CB2D85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91615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919A28-E327-45BA-8F95-ABDA7D66F6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Update: Data </a:t>
            </a:r>
            <a:r>
              <a:rPr lang="de-DE" dirty="0" err="1"/>
              <a:t>Analyses</a:t>
            </a:r>
            <a:r>
              <a:rPr lang="de-DE" dirty="0"/>
              <a:t> Tracking-Task A and B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48FFBA2-4338-45ED-BF29-7714607921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23.09.2022</a:t>
            </a:r>
          </a:p>
        </p:txBody>
      </p:sp>
    </p:spTree>
    <p:extLst>
      <p:ext uri="{BB962C8B-B14F-4D97-AF65-F5344CB8AC3E}">
        <p14:creationId xmlns:p14="http://schemas.microsoft.com/office/powerpoint/2010/main" val="4236206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656A43-C20B-4092-A16C-EA5E087AC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</a:t>
            </a:r>
            <a:r>
              <a:rPr lang="de-DE" dirty="0" err="1"/>
              <a:t>steps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871B3C-346A-44A6-B44F-4260D3319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Apply</a:t>
            </a:r>
            <a:r>
              <a:rPr lang="de-DE" dirty="0"/>
              <a:t> </a:t>
            </a:r>
            <a:r>
              <a:rPr lang="de-DE" dirty="0" err="1"/>
              <a:t>mask</a:t>
            </a:r>
            <a:r>
              <a:rPr lang="de-DE" dirty="0"/>
              <a:t> + </a:t>
            </a:r>
            <a:r>
              <a:rPr lang="de-DE" dirty="0" err="1"/>
              <a:t>thresholding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DBSCAN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3198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D4862A-3324-427D-B519-95EF10B90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Preprocessing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FACBA1-2886-4864-BE37-B12D6ECEF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>
            <a:noAutofit/>
          </a:bodyPr>
          <a:lstStyle/>
          <a:p>
            <a:r>
              <a:rPr lang="de-DE" sz="1600" dirty="0" err="1"/>
              <a:t>FPz</a:t>
            </a:r>
            <a:r>
              <a:rPr lang="de-DE" sz="1600" dirty="0"/>
              <a:t> </a:t>
            </a:r>
            <a:r>
              <a:rPr lang="de-DE" sz="1600" dirty="0" err="1"/>
              <a:t>as</a:t>
            </a:r>
            <a:r>
              <a:rPr lang="de-DE" sz="1600" dirty="0"/>
              <a:t> </a:t>
            </a:r>
            <a:r>
              <a:rPr lang="de-DE" sz="1600" dirty="0" err="1"/>
              <a:t>reference</a:t>
            </a:r>
            <a:r>
              <a:rPr lang="de-DE" sz="1600" dirty="0"/>
              <a:t> </a:t>
            </a:r>
            <a:r>
              <a:rPr lang="de-DE" sz="1600" dirty="0" err="1"/>
              <a:t>electrode</a:t>
            </a:r>
            <a:endParaRPr lang="de-DE" sz="1600" dirty="0"/>
          </a:p>
          <a:p>
            <a:r>
              <a:rPr lang="de-DE" sz="1600" dirty="0" err="1"/>
              <a:t>Downsampling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250 Hz</a:t>
            </a:r>
          </a:p>
          <a:p>
            <a:r>
              <a:rPr lang="de-DE" sz="1600" dirty="0" err="1"/>
              <a:t>Highpass</a:t>
            </a:r>
            <a:r>
              <a:rPr lang="de-DE" sz="1600" dirty="0"/>
              <a:t> </a:t>
            </a:r>
            <a:r>
              <a:rPr lang="de-DE" sz="1600" dirty="0" err="1"/>
              <a:t>filter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1 Hz</a:t>
            </a:r>
          </a:p>
          <a:p>
            <a:r>
              <a:rPr lang="de-DE" sz="1600" dirty="0"/>
              <a:t>Remove </a:t>
            </a:r>
            <a:r>
              <a:rPr lang="de-DE" sz="1600" dirty="0" err="1"/>
              <a:t>line</a:t>
            </a:r>
            <a:r>
              <a:rPr lang="de-DE" sz="1600" dirty="0"/>
              <a:t> </a:t>
            </a:r>
            <a:r>
              <a:rPr lang="de-DE" sz="1600" dirty="0" err="1"/>
              <a:t>noise</a:t>
            </a:r>
            <a:r>
              <a:rPr lang="de-DE" sz="1600" dirty="0"/>
              <a:t> at 50 Hz</a:t>
            </a:r>
          </a:p>
          <a:p>
            <a:r>
              <a:rPr lang="de-DE" sz="1600" dirty="0"/>
              <a:t>Remove </a:t>
            </a:r>
            <a:r>
              <a:rPr lang="de-DE" sz="1600" dirty="0" err="1"/>
              <a:t>bad</a:t>
            </a:r>
            <a:r>
              <a:rPr lang="de-DE" sz="1600" dirty="0"/>
              <a:t> </a:t>
            </a:r>
            <a:r>
              <a:rPr lang="de-DE" sz="1600" dirty="0" err="1"/>
              <a:t>channels</a:t>
            </a:r>
            <a:r>
              <a:rPr lang="de-DE" sz="1600" dirty="0"/>
              <a:t> (flat, </a:t>
            </a:r>
            <a:r>
              <a:rPr lang="de-DE" sz="1600" dirty="0" err="1"/>
              <a:t>minimum</a:t>
            </a:r>
            <a:r>
              <a:rPr lang="de-DE" sz="1600" dirty="0"/>
              <a:t> </a:t>
            </a:r>
            <a:r>
              <a:rPr lang="de-DE" sz="1600" dirty="0" err="1"/>
              <a:t>channel</a:t>
            </a:r>
            <a:r>
              <a:rPr lang="de-DE" sz="1600" dirty="0"/>
              <a:t> </a:t>
            </a:r>
            <a:r>
              <a:rPr lang="de-DE" sz="1600" dirty="0" err="1"/>
              <a:t>correlation</a:t>
            </a:r>
            <a:r>
              <a:rPr lang="de-DE" sz="1600" dirty="0"/>
              <a:t>)</a:t>
            </a:r>
          </a:p>
          <a:p>
            <a:r>
              <a:rPr lang="de-DE" sz="1600" dirty="0" err="1"/>
              <a:t>Lowpass</a:t>
            </a:r>
            <a:r>
              <a:rPr lang="de-DE" sz="1600" dirty="0"/>
              <a:t> </a:t>
            </a:r>
            <a:r>
              <a:rPr lang="de-DE" sz="1600" dirty="0" err="1"/>
              <a:t>filter</a:t>
            </a:r>
            <a:r>
              <a:rPr lang="de-DE" sz="1600" dirty="0"/>
              <a:t> 40 Hz</a:t>
            </a:r>
          </a:p>
          <a:p>
            <a:r>
              <a:rPr lang="de-DE" sz="1600" dirty="0" err="1"/>
              <a:t>Interpolate</a:t>
            </a:r>
            <a:r>
              <a:rPr lang="de-DE" sz="1600" dirty="0"/>
              <a:t> </a:t>
            </a:r>
            <a:r>
              <a:rPr lang="de-DE" sz="1600" dirty="0" err="1"/>
              <a:t>bad</a:t>
            </a:r>
            <a:r>
              <a:rPr lang="de-DE" sz="1600" dirty="0"/>
              <a:t> </a:t>
            </a:r>
            <a:r>
              <a:rPr lang="de-DE" sz="1600" dirty="0" err="1"/>
              <a:t>channels</a:t>
            </a:r>
            <a:endParaRPr lang="de-DE" sz="1600" dirty="0"/>
          </a:p>
          <a:p>
            <a:r>
              <a:rPr lang="de-DE" sz="1600" dirty="0" err="1"/>
              <a:t>Rereference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average</a:t>
            </a:r>
            <a:endParaRPr lang="de-DE" sz="1600" dirty="0"/>
          </a:p>
          <a:p>
            <a:r>
              <a:rPr lang="de-DE" sz="1600" dirty="0" err="1"/>
              <a:t>Merge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task</a:t>
            </a:r>
            <a:r>
              <a:rPr lang="de-DE" sz="1600" dirty="0"/>
              <a:t> A &amp; B: </a:t>
            </a:r>
            <a:r>
              <a:rPr lang="de-DE" sz="1600" dirty="0" err="1"/>
              <a:t>for</a:t>
            </a:r>
            <a:r>
              <a:rPr lang="de-DE" sz="1600" dirty="0"/>
              <a:t> ICA, </a:t>
            </a:r>
            <a:r>
              <a:rPr lang="de-DE" sz="1600" dirty="0" err="1"/>
              <a:t>epoch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, </a:t>
            </a:r>
            <a:r>
              <a:rPr lang="de-DE" sz="1600" dirty="0" err="1"/>
              <a:t>detrending</a:t>
            </a:r>
            <a:r>
              <a:rPr lang="de-DE" sz="1600" dirty="0"/>
              <a:t>, </a:t>
            </a:r>
            <a:r>
              <a:rPr lang="de-DE" sz="1600" dirty="0" err="1"/>
              <a:t>artifact</a:t>
            </a:r>
            <a:r>
              <a:rPr lang="de-DE" sz="1600" dirty="0"/>
              <a:t> </a:t>
            </a:r>
            <a:r>
              <a:rPr lang="de-DE" sz="1600" dirty="0" err="1"/>
              <a:t>rejection</a:t>
            </a:r>
            <a:endParaRPr lang="de-DE" sz="1600" dirty="0"/>
          </a:p>
          <a:p>
            <a:pPr lvl="1"/>
            <a:r>
              <a:rPr lang="de-DE" sz="1600" dirty="0" err="1"/>
              <a:t>run</a:t>
            </a:r>
            <a:r>
              <a:rPr lang="de-DE" sz="1600" dirty="0"/>
              <a:t> ICA (</a:t>
            </a:r>
            <a:r>
              <a:rPr lang="de-DE" sz="1600" dirty="0" err="1"/>
              <a:t>extended</a:t>
            </a:r>
            <a:r>
              <a:rPr lang="de-DE" sz="1600" dirty="0"/>
              <a:t> </a:t>
            </a:r>
            <a:r>
              <a:rPr lang="de-DE" sz="1600" dirty="0" err="1"/>
              <a:t>infomax</a:t>
            </a:r>
            <a:r>
              <a:rPr lang="de-DE" sz="1600" dirty="0"/>
              <a:t> </a:t>
            </a:r>
            <a:r>
              <a:rPr lang="de-DE" sz="1600" dirty="0" err="1"/>
              <a:t>algorithm</a:t>
            </a:r>
            <a:r>
              <a:rPr lang="de-DE" sz="1600" dirty="0"/>
              <a:t>)</a:t>
            </a:r>
          </a:p>
          <a:p>
            <a:pPr lvl="1"/>
            <a:r>
              <a:rPr lang="de-DE" sz="1600" dirty="0" err="1"/>
              <a:t>Iclabel</a:t>
            </a:r>
            <a:r>
              <a:rPr lang="de-DE" sz="1600" dirty="0"/>
              <a:t>: </a:t>
            </a:r>
            <a:r>
              <a:rPr lang="de-DE" sz="1600" dirty="0" err="1"/>
              <a:t>keep</a:t>
            </a:r>
            <a:r>
              <a:rPr lang="de-DE" sz="1600" dirty="0"/>
              <a:t> </a:t>
            </a:r>
            <a:r>
              <a:rPr lang="de-DE" sz="1600" dirty="0" err="1"/>
              <a:t>only</a:t>
            </a:r>
            <a:r>
              <a:rPr lang="de-DE" sz="1600" dirty="0"/>
              <a:t> </a:t>
            </a:r>
            <a:r>
              <a:rPr lang="de-DE" sz="1600" dirty="0" err="1"/>
              <a:t>those</a:t>
            </a:r>
            <a:r>
              <a:rPr lang="de-DE" sz="1600" dirty="0"/>
              <a:t> </a:t>
            </a:r>
            <a:r>
              <a:rPr lang="de-DE" sz="1600" dirty="0" err="1"/>
              <a:t>Ics</a:t>
            </a:r>
            <a:r>
              <a:rPr lang="de-DE" sz="1600" dirty="0"/>
              <a:t> </a:t>
            </a:r>
            <a:r>
              <a:rPr lang="de-DE" sz="1600" dirty="0" err="1"/>
              <a:t>that</a:t>
            </a:r>
            <a:r>
              <a:rPr lang="de-DE" sz="1600" dirty="0"/>
              <a:t> </a:t>
            </a:r>
            <a:r>
              <a:rPr lang="de-DE" sz="1600" dirty="0" err="1"/>
              <a:t>are</a:t>
            </a:r>
            <a:r>
              <a:rPr lang="de-DE" sz="1600" dirty="0"/>
              <a:t> </a:t>
            </a:r>
            <a:r>
              <a:rPr lang="de-DE" sz="1600" dirty="0" err="1"/>
              <a:t>labelled</a:t>
            </a:r>
            <a:r>
              <a:rPr lang="de-DE" sz="1600" dirty="0"/>
              <a:t> </a:t>
            </a:r>
            <a:r>
              <a:rPr lang="de-DE" sz="1600" dirty="0" err="1"/>
              <a:t>as</a:t>
            </a:r>
            <a:r>
              <a:rPr lang="de-DE" sz="1600" dirty="0"/>
              <a:t> </a:t>
            </a:r>
            <a:r>
              <a:rPr lang="de-DE" sz="1600" dirty="0" err="1"/>
              <a:t>neural</a:t>
            </a:r>
            <a:r>
              <a:rPr lang="de-DE" sz="1600" dirty="0"/>
              <a:t> </a:t>
            </a:r>
            <a:r>
              <a:rPr lang="de-DE" sz="1600" dirty="0" err="1"/>
              <a:t>component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at least 0.5 </a:t>
            </a:r>
            <a:r>
              <a:rPr lang="de-DE" sz="1600" dirty="0" err="1"/>
              <a:t>probability</a:t>
            </a:r>
            <a:endParaRPr lang="de-DE" sz="1600" dirty="0"/>
          </a:p>
          <a:p>
            <a:pPr lvl="1"/>
            <a:r>
              <a:rPr lang="de-DE" sz="1600" dirty="0"/>
              <a:t>Visual </a:t>
            </a:r>
            <a:r>
              <a:rPr lang="de-DE" sz="1600" dirty="0" err="1"/>
              <a:t>checks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remaining</a:t>
            </a:r>
            <a:r>
              <a:rPr lang="de-DE" sz="1600" dirty="0"/>
              <a:t> </a:t>
            </a:r>
            <a:r>
              <a:rPr lang="de-DE" sz="1600" dirty="0" err="1"/>
              <a:t>components</a:t>
            </a:r>
            <a:endParaRPr lang="de-DE" sz="1600" dirty="0"/>
          </a:p>
          <a:p>
            <a:r>
              <a:rPr lang="de-DE" sz="1600" dirty="0" err="1"/>
              <a:t>Parallelize</a:t>
            </a:r>
            <a:r>
              <a:rPr lang="de-DE" sz="1600" dirty="0"/>
              <a:t> behavioral and EEG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 err="1">
                <a:sym typeface="Wingdings" panose="05000000000000000000" pitchFamily="2" charset="2"/>
              </a:rPr>
              <a:t>add</a:t>
            </a: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triggers</a:t>
            </a:r>
            <a:r>
              <a:rPr lang="de-DE" sz="1600" dirty="0">
                <a:sym typeface="Wingdings" panose="05000000000000000000" pitchFamily="2" charset="2"/>
              </a:rPr>
              <a:t> etc.</a:t>
            </a:r>
          </a:p>
          <a:p>
            <a:r>
              <a:rPr lang="de-DE" sz="1600" dirty="0" err="1"/>
              <a:t>Epoch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: 1)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whole</a:t>
            </a:r>
            <a:r>
              <a:rPr lang="de-DE" sz="1600" dirty="0"/>
              <a:t> </a:t>
            </a:r>
            <a:r>
              <a:rPr lang="de-DE" sz="1600" dirty="0" err="1"/>
              <a:t>trial</a:t>
            </a:r>
            <a:r>
              <a:rPr lang="de-DE" sz="1600" dirty="0"/>
              <a:t> (-1 13) </a:t>
            </a:r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 err="1">
                <a:sym typeface="Wingdings" panose="05000000000000000000" pitchFamily="2" charset="2"/>
              </a:rPr>
              <a:t>baseline</a:t>
            </a: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correction</a:t>
            </a: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for</a:t>
            </a: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fixcross</a:t>
            </a: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interval</a:t>
            </a:r>
            <a:r>
              <a:rPr lang="de-DE" sz="1600" dirty="0">
                <a:sym typeface="Wingdings" panose="05000000000000000000" pitchFamily="2" charset="2"/>
              </a:rPr>
              <a:t> (-750 0)</a:t>
            </a:r>
            <a:endParaRPr lang="de-DE" sz="1600" dirty="0"/>
          </a:p>
          <a:p>
            <a:pPr lvl="1"/>
            <a:r>
              <a:rPr lang="de-DE" sz="1600" dirty="0"/>
              <a:t>2)  -1 4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task</a:t>
            </a:r>
            <a:r>
              <a:rPr lang="de-DE" sz="1600" dirty="0"/>
              <a:t> A and B, </a:t>
            </a:r>
            <a:r>
              <a:rPr lang="de-DE" sz="1600" dirty="0" err="1"/>
              <a:t>later</a:t>
            </a:r>
            <a:r>
              <a:rPr lang="de-DE" sz="1600" dirty="0"/>
              <a:t> </a:t>
            </a:r>
            <a:r>
              <a:rPr lang="de-DE" sz="1600" dirty="0" err="1"/>
              <a:t>reduced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relevant time </a:t>
            </a:r>
            <a:r>
              <a:rPr lang="de-DE" sz="1600" dirty="0" err="1"/>
              <a:t>interval</a:t>
            </a:r>
            <a:endParaRPr lang="de-DE" sz="1600" dirty="0"/>
          </a:p>
          <a:p>
            <a:r>
              <a:rPr lang="de-DE" sz="1600" dirty="0" err="1"/>
              <a:t>Artifact</a:t>
            </a:r>
            <a:r>
              <a:rPr lang="de-DE" sz="1600" dirty="0"/>
              <a:t> </a:t>
            </a:r>
            <a:r>
              <a:rPr lang="de-DE" sz="1600" dirty="0" err="1"/>
              <a:t>rejection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segments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719098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523B7E-3137-48CF-BC1B-E24B13178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Wavelet </a:t>
            </a:r>
            <a:r>
              <a:rPr lang="de-DE" dirty="0" err="1"/>
              <a:t>analysis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AF9530-2455-4199-8498-6F4416BAF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Morlet</a:t>
            </a:r>
            <a:r>
              <a:rPr lang="de-DE" dirty="0"/>
              <a:t> </a:t>
            </a:r>
            <a:r>
              <a:rPr lang="de-DE" dirty="0" err="1"/>
              <a:t>wavelet</a:t>
            </a:r>
            <a:r>
              <a:rPr lang="de-DE" dirty="0"/>
              <a:t>, 5 </a:t>
            </a:r>
            <a:r>
              <a:rPr lang="de-DE" dirty="0" err="1"/>
              <a:t>cycles</a:t>
            </a:r>
            <a:r>
              <a:rPr lang="de-DE" dirty="0"/>
              <a:t>, </a:t>
            </a:r>
            <a:r>
              <a:rPr lang="de-DE" dirty="0" err="1"/>
              <a:t>length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wavelet</a:t>
            </a:r>
            <a:r>
              <a:rPr lang="de-DE" dirty="0"/>
              <a:t> </a:t>
            </a:r>
            <a:r>
              <a:rPr lang="de-DE" dirty="0" err="1"/>
              <a:t>kernel</a:t>
            </a:r>
            <a:r>
              <a:rPr lang="de-DE" dirty="0"/>
              <a:t> = 3</a:t>
            </a:r>
          </a:p>
          <a:p>
            <a:r>
              <a:rPr lang="de-DE" dirty="0" err="1"/>
              <a:t>Frequencies</a:t>
            </a:r>
            <a:r>
              <a:rPr lang="de-DE" dirty="0"/>
              <a:t>: 1-35 Hz (</a:t>
            </a:r>
            <a:r>
              <a:rPr lang="de-DE" dirty="0" err="1"/>
              <a:t>although</a:t>
            </a:r>
            <a:r>
              <a:rPr lang="de-DE" dirty="0"/>
              <a:t> </a:t>
            </a:r>
            <a:r>
              <a:rPr lang="de-DE" dirty="0" err="1"/>
              <a:t>hp</a:t>
            </a:r>
            <a:r>
              <a:rPr lang="de-DE" dirty="0"/>
              <a:t>-filter </a:t>
            </a:r>
            <a:r>
              <a:rPr lang="de-DE" dirty="0" err="1"/>
              <a:t>for</a:t>
            </a:r>
            <a:r>
              <a:rPr lang="de-DE" dirty="0"/>
              <a:t> 1 Hz was </a:t>
            </a:r>
            <a:r>
              <a:rPr lang="de-DE" dirty="0" err="1"/>
              <a:t>applied</a:t>
            </a:r>
            <a:r>
              <a:rPr lang="de-DE" dirty="0"/>
              <a:t> </a:t>
            </a:r>
            <a:r>
              <a:rPr lang="de-DE" dirty="0" err="1"/>
              <a:t>before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b="1" dirty="0" err="1"/>
              <a:t>Conditions</a:t>
            </a:r>
            <a:r>
              <a:rPr lang="de-DE" b="1" dirty="0"/>
              <a:t>:</a:t>
            </a:r>
          </a:p>
          <a:p>
            <a:pPr lvl="1"/>
            <a:r>
              <a:rPr lang="de-DE" dirty="0"/>
              <a:t>Task A: </a:t>
            </a:r>
            <a:r>
              <a:rPr lang="de-DE" dirty="0" err="1"/>
              <a:t>trajectory</a:t>
            </a:r>
            <a:r>
              <a:rPr lang="de-DE" dirty="0"/>
              <a:t> </a:t>
            </a:r>
            <a:r>
              <a:rPr lang="de-DE" dirty="0" err="1"/>
              <a:t>segments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random1, </a:t>
            </a:r>
            <a:r>
              <a:rPr lang="de-DE" dirty="0" err="1">
                <a:sym typeface="Wingdings" panose="05000000000000000000" pitchFamily="2" charset="2"/>
              </a:rPr>
              <a:t>constant</a:t>
            </a:r>
            <a:r>
              <a:rPr lang="de-DE" dirty="0">
                <a:sym typeface="Wingdings" panose="05000000000000000000" pitchFamily="2" charset="2"/>
              </a:rPr>
              <a:t>, </a:t>
            </a:r>
            <a:r>
              <a:rPr lang="de-DE" dirty="0">
                <a:solidFill>
                  <a:srgbClr val="FF0000"/>
                </a:solidFill>
                <a:sym typeface="Wingdings" panose="05000000000000000000" pitchFamily="2" charset="2"/>
              </a:rPr>
              <a:t>rand2 </a:t>
            </a:r>
            <a:r>
              <a:rPr lang="de-DE" dirty="0" err="1">
                <a:solidFill>
                  <a:srgbClr val="FF0000"/>
                </a:solidFill>
                <a:sym typeface="Wingdings" panose="05000000000000000000" pitchFamily="2" charset="2"/>
              </a:rPr>
              <a:t>excluded</a:t>
            </a:r>
            <a:endParaRPr lang="de-DE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Task B: </a:t>
            </a:r>
            <a:r>
              <a:rPr lang="de-DE" dirty="0" err="1">
                <a:sym typeface="Wingdings" panose="05000000000000000000" pitchFamily="2" charset="2"/>
              </a:rPr>
              <a:t>occlusion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segments</a:t>
            </a:r>
            <a:r>
              <a:rPr lang="de-DE" dirty="0">
                <a:sym typeface="Wingdings" panose="05000000000000000000" pitchFamily="2" charset="2"/>
              </a:rPr>
              <a:t>  </a:t>
            </a:r>
            <a:r>
              <a:rPr lang="de-DE" dirty="0" err="1">
                <a:sym typeface="Wingdings" panose="05000000000000000000" pitchFamily="2" charset="2"/>
              </a:rPr>
              <a:t>occluded</a:t>
            </a:r>
            <a:r>
              <a:rPr lang="de-DE" dirty="0">
                <a:sym typeface="Wingdings" panose="05000000000000000000" pitchFamily="2" charset="2"/>
              </a:rPr>
              <a:t>, non-</a:t>
            </a:r>
            <a:r>
              <a:rPr lang="de-DE" dirty="0" err="1">
                <a:sym typeface="Wingdings" panose="05000000000000000000" pitchFamily="2" charset="2"/>
              </a:rPr>
              <a:t>occluded</a:t>
            </a:r>
            <a:r>
              <a:rPr lang="de-DE" dirty="0">
                <a:sym typeface="Wingdings" panose="05000000000000000000" pitchFamily="2" charset="2"/>
              </a:rPr>
              <a:t>/visible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8192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A33427-2C6F-4E66-970A-94E8C29CC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CBPT A &amp; B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225075-2B2D-470B-90AA-9E8FF4FCA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Monte-Carlo, 1000 </a:t>
            </a:r>
            <a:r>
              <a:rPr lang="de-DE" dirty="0" err="1"/>
              <a:t>iterations</a:t>
            </a:r>
            <a:endParaRPr lang="de-DE" dirty="0"/>
          </a:p>
          <a:p>
            <a:r>
              <a:rPr lang="de-DE" dirty="0"/>
              <a:t>Alpha = 0.001, </a:t>
            </a:r>
            <a:r>
              <a:rPr lang="de-DE" dirty="0" err="1"/>
              <a:t>cluster</a:t>
            </a:r>
            <a:r>
              <a:rPr lang="de-DE" dirty="0"/>
              <a:t> </a:t>
            </a:r>
            <a:r>
              <a:rPr lang="de-DE" dirty="0" err="1"/>
              <a:t>alpha</a:t>
            </a:r>
            <a:r>
              <a:rPr lang="de-DE" dirty="0"/>
              <a:t> = 0.001</a:t>
            </a:r>
          </a:p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alpha</a:t>
            </a:r>
            <a:r>
              <a:rPr lang="de-DE" dirty="0"/>
              <a:t> (8-12 Hz), </a:t>
            </a:r>
            <a:r>
              <a:rPr lang="de-DE" dirty="0" err="1"/>
              <a:t>theta</a:t>
            </a:r>
            <a:r>
              <a:rPr lang="de-DE" dirty="0"/>
              <a:t> (4-7 Hz) and </a:t>
            </a:r>
            <a:r>
              <a:rPr lang="de-DE" dirty="0" err="1"/>
              <a:t>beta</a:t>
            </a:r>
            <a:r>
              <a:rPr lang="de-DE" dirty="0"/>
              <a:t> band (13-30 Hz)</a:t>
            </a:r>
          </a:p>
          <a:p>
            <a:r>
              <a:rPr lang="de-DE" dirty="0" err="1">
                <a:solidFill>
                  <a:srgbClr val="FF0000"/>
                </a:solidFill>
              </a:rPr>
              <a:t>Excluded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first</a:t>
            </a:r>
            <a:r>
              <a:rPr lang="de-DE" dirty="0">
                <a:solidFill>
                  <a:srgbClr val="FF0000"/>
                </a:solidFill>
              </a:rPr>
              <a:t> 500 </a:t>
            </a:r>
            <a:r>
              <a:rPr lang="de-DE" dirty="0" err="1">
                <a:solidFill>
                  <a:srgbClr val="FF0000"/>
                </a:solidFill>
              </a:rPr>
              <a:t>ms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of</a:t>
            </a:r>
            <a:r>
              <a:rPr lang="de-DE" dirty="0">
                <a:solidFill>
                  <a:srgbClr val="FF0000"/>
                </a:solidFill>
              </a:rPr>
              <a:t> rand1 </a:t>
            </a:r>
            <a:r>
              <a:rPr lang="de-DE" dirty="0" err="1">
                <a:solidFill>
                  <a:srgbClr val="FF0000"/>
                </a:solidFill>
              </a:rPr>
              <a:t>trajectory</a:t>
            </a:r>
            <a:r>
              <a:rPr lang="de-DE" dirty="0">
                <a:solidFill>
                  <a:srgbClr val="FF0000"/>
                </a:solidFill>
              </a:rPr>
              <a:t>: </a:t>
            </a:r>
          </a:p>
          <a:p>
            <a:pPr lvl="1"/>
            <a:r>
              <a:rPr lang="de-DE" dirty="0">
                <a:solidFill>
                  <a:srgbClr val="FF0000"/>
                </a:solidFill>
              </a:rPr>
              <a:t>2 time </a:t>
            </a:r>
            <a:r>
              <a:rPr lang="de-DE" dirty="0" err="1">
                <a:solidFill>
                  <a:srgbClr val="FF0000"/>
                </a:solidFill>
              </a:rPr>
              <a:t>intervals</a:t>
            </a:r>
            <a:r>
              <a:rPr lang="de-DE" dirty="0">
                <a:solidFill>
                  <a:srgbClr val="FF0000"/>
                </a:solidFill>
              </a:rPr>
              <a:t>: </a:t>
            </a:r>
          </a:p>
          <a:p>
            <a:pPr lvl="2"/>
            <a:r>
              <a:rPr lang="de-DE" dirty="0">
                <a:solidFill>
                  <a:srgbClr val="FF0000"/>
                </a:solidFill>
              </a:rPr>
              <a:t>until_500 = </a:t>
            </a:r>
            <a:r>
              <a:rPr lang="de-DE" dirty="0" err="1">
                <a:solidFill>
                  <a:srgbClr val="FF0000"/>
                </a:solidFill>
              </a:rPr>
              <a:t>first</a:t>
            </a:r>
            <a:r>
              <a:rPr lang="de-DE" dirty="0">
                <a:solidFill>
                  <a:srgbClr val="FF0000"/>
                </a:solidFill>
              </a:rPr>
              <a:t> 500 </a:t>
            </a:r>
            <a:r>
              <a:rPr lang="de-DE" dirty="0" err="1">
                <a:solidFill>
                  <a:srgbClr val="FF0000"/>
                </a:solidFill>
              </a:rPr>
              <a:t>ms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of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constant</a:t>
            </a:r>
            <a:r>
              <a:rPr lang="de-DE" dirty="0">
                <a:solidFill>
                  <a:srgbClr val="FF0000"/>
                </a:solidFill>
              </a:rPr>
              <a:t> and rand1 </a:t>
            </a:r>
            <a:r>
              <a:rPr lang="de-DE" dirty="0" err="1">
                <a:solidFill>
                  <a:srgbClr val="FF0000"/>
                </a:solidFill>
              </a:rPr>
              <a:t>trajectory</a:t>
            </a:r>
            <a:endParaRPr lang="de-DE" dirty="0">
              <a:solidFill>
                <a:srgbClr val="FF0000"/>
              </a:solidFill>
            </a:endParaRPr>
          </a:p>
          <a:p>
            <a:pPr lvl="2"/>
            <a:r>
              <a:rPr lang="de-DE" dirty="0">
                <a:solidFill>
                  <a:srgbClr val="FF0000"/>
                </a:solidFill>
              </a:rPr>
              <a:t>After_500 = 500-3000 </a:t>
            </a:r>
            <a:r>
              <a:rPr lang="de-DE" dirty="0" err="1">
                <a:solidFill>
                  <a:srgbClr val="FF0000"/>
                </a:solidFill>
              </a:rPr>
              <a:t>ms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of</a:t>
            </a:r>
            <a:r>
              <a:rPr lang="de-DE" dirty="0">
                <a:solidFill>
                  <a:srgbClr val="FF0000"/>
                </a:solidFill>
              </a:rPr>
              <a:t> rand1 </a:t>
            </a:r>
            <a:r>
              <a:rPr lang="de-DE" dirty="0" err="1">
                <a:solidFill>
                  <a:srgbClr val="FF0000"/>
                </a:solidFill>
              </a:rPr>
              <a:t>compared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to</a:t>
            </a:r>
            <a:r>
              <a:rPr lang="de-DE" dirty="0">
                <a:solidFill>
                  <a:srgbClr val="FF0000"/>
                </a:solidFill>
              </a:rPr>
              <a:t> 0-2500 </a:t>
            </a:r>
            <a:r>
              <a:rPr lang="de-DE" dirty="0" err="1">
                <a:solidFill>
                  <a:srgbClr val="FF0000"/>
                </a:solidFill>
              </a:rPr>
              <a:t>ms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of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const</a:t>
            </a:r>
            <a:endParaRPr lang="de-DE" dirty="0">
              <a:solidFill>
                <a:srgbClr val="FF0000"/>
              </a:solidFill>
            </a:endParaRPr>
          </a:p>
          <a:p>
            <a:r>
              <a:rPr lang="de-DE" dirty="0"/>
              <a:t>Task A: </a:t>
            </a:r>
            <a:r>
              <a:rPr lang="de-DE" dirty="0" err="1"/>
              <a:t>averaged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in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dimension</a:t>
            </a:r>
            <a:endParaRPr lang="de-DE" dirty="0"/>
          </a:p>
          <a:p>
            <a:r>
              <a:rPr lang="de-DE" dirty="0"/>
              <a:t>Task B: </a:t>
            </a:r>
            <a:r>
              <a:rPr lang="de-DE" dirty="0" err="1"/>
              <a:t>averaged</a:t>
            </a:r>
            <a:r>
              <a:rPr lang="de-DE" dirty="0"/>
              <a:t> in </a:t>
            </a:r>
            <a:r>
              <a:rPr lang="de-DE" dirty="0" err="1"/>
              <a:t>both</a:t>
            </a:r>
            <a:r>
              <a:rPr lang="de-DE" dirty="0"/>
              <a:t> time and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dimension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3778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CC313F-491E-473A-88DD-EACA94808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Pipeline DICS </a:t>
            </a:r>
            <a:r>
              <a:rPr lang="de-DE" dirty="0" err="1"/>
              <a:t>Beamforming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1CCB2A-CA07-41AB-9949-DCF2AFF71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 err="1"/>
              <a:t>Reduce</a:t>
            </a:r>
            <a:r>
              <a:rPr lang="de-DE" dirty="0"/>
              <a:t> </a:t>
            </a:r>
            <a:r>
              <a:rPr lang="de-DE" dirty="0" err="1"/>
              <a:t>trials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significant</a:t>
            </a:r>
            <a:r>
              <a:rPr lang="de-DE" dirty="0"/>
              <a:t> time </a:t>
            </a:r>
            <a:r>
              <a:rPr lang="de-DE" dirty="0" err="1"/>
              <a:t>windows</a:t>
            </a:r>
            <a:endParaRPr lang="de-DE" dirty="0"/>
          </a:p>
          <a:p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cross-spectral</a:t>
            </a:r>
            <a:r>
              <a:rPr lang="de-DE" dirty="0"/>
              <a:t> </a:t>
            </a:r>
            <a:r>
              <a:rPr lang="de-DE" dirty="0" err="1"/>
              <a:t>density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frequency</a:t>
            </a:r>
            <a:r>
              <a:rPr lang="de-DE" dirty="0"/>
              <a:t> band and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condition</a:t>
            </a:r>
            <a:endParaRPr lang="de-DE" dirty="0"/>
          </a:p>
          <a:p>
            <a:r>
              <a:rPr lang="de-DE" dirty="0"/>
              <a:t>Cross-</a:t>
            </a:r>
            <a:r>
              <a:rPr lang="de-DE" dirty="0" err="1"/>
              <a:t>spectral</a:t>
            </a:r>
            <a:r>
              <a:rPr lang="de-DE" dirty="0"/>
              <a:t> </a:t>
            </a:r>
            <a:r>
              <a:rPr lang="de-DE" dirty="0" err="1"/>
              <a:t>density</a:t>
            </a:r>
            <a:r>
              <a:rPr lang="de-DE" dirty="0"/>
              <a:t> </a:t>
            </a:r>
            <a:r>
              <a:rPr lang="de-DE" dirty="0" err="1"/>
              <a:t>matrix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appended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(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conditions</a:t>
            </a:r>
            <a:r>
              <a:rPr lang="de-DE" dirty="0"/>
              <a:t>)</a:t>
            </a:r>
          </a:p>
          <a:p>
            <a:r>
              <a:rPr lang="de-DE" dirty="0"/>
              <a:t>Common </a:t>
            </a:r>
            <a:r>
              <a:rPr lang="de-DE" dirty="0" err="1"/>
              <a:t>spatial</a:t>
            </a:r>
            <a:r>
              <a:rPr lang="de-DE" dirty="0"/>
              <a:t> </a:t>
            </a:r>
            <a:r>
              <a:rPr lang="de-DE" dirty="0" err="1"/>
              <a:t>filter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DICS </a:t>
            </a:r>
            <a:r>
              <a:rPr lang="de-DE" dirty="0" err="1"/>
              <a:t>beamformer</a:t>
            </a:r>
            <a:endParaRPr lang="de-DE" dirty="0"/>
          </a:p>
          <a:p>
            <a:r>
              <a:rPr lang="de-DE" dirty="0" err="1"/>
              <a:t>Apply</a:t>
            </a:r>
            <a:r>
              <a:rPr lang="de-DE" dirty="0"/>
              <a:t> </a:t>
            </a: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filter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conditions</a:t>
            </a:r>
            <a:endParaRPr lang="de-DE" dirty="0"/>
          </a:p>
          <a:p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ratio</a:t>
            </a:r>
            <a:r>
              <a:rPr lang="de-DE" dirty="0"/>
              <a:t>: (cond1 - cond2)/(cond1+cond2)</a:t>
            </a:r>
          </a:p>
          <a:p>
            <a:r>
              <a:rPr lang="de-DE" dirty="0"/>
              <a:t>Grand </a:t>
            </a:r>
            <a:r>
              <a:rPr lang="de-DE" dirty="0" err="1"/>
              <a:t>average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ratio</a:t>
            </a:r>
            <a:r>
              <a:rPr lang="de-DE" dirty="0"/>
              <a:t> </a:t>
            </a:r>
            <a:r>
              <a:rPr lang="de-DE" dirty="0" err="1"/>
              <a:t>acros</a:t>
            </a:r>
            <a:r>
              <a:rPr lang="de-DE" dirty="0"/>
              <a:t> </a:t>
            </a:r>
            <a:r>
              <a:rPr lang="de-DE" dirty="0" err="1"/>
              <a:t>subjects</a:t>
            </a:r>
            <a:endParaRPr lang="de-DE" dirty="0"/>
          </a:p>
          <a:p>
            <a:r>
              <a:rPr lang="de-DE" dirty="0" err="1"/>
              <a:t>Interpolate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MRI and </a:t>
            </a:r>
            <a:r>
              <a:rPr lang="de-DE" dirty="0" err="1"/>
              <a:t>plot</a:t>
            </a:r>
            <a:endParaRPr lang="de-DE" dirty="0"/>
          </a:p>
          <a:p>
            <a:r>
              <a:rPr lang="de-DE" dirty="0" err="1">
                <a:solidFill>
                  <a:srgbClr val="FF0000"/>
                </a:solidFill>
              </a:rPr>
              <a:t>Until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now</a:t>
            </a:r>
            <a:r>
              <a:rPr lang="de-DE" dirty="0">
                <a:solidFill>
                  <a:srgbClr val="FF0000"/>
                </a:solidFill>
              </a:rPr>
              <a:t>, </a:t>
            </a:r>
            <a:r>
              <a:rPr lang="de-DE" dirty="0" err="1">
                <a:solidFill>
                  <a:srgbClr val="FF0000"/>
                </a:solidFill>
              </a:rPr>
              <a:t>no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mask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threshold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applied</a:t>
            </a:r>
            <a:r>
              <a:rPr lang="de-DE" dirty="0">
                <a:solidFill>
                  <a:srgbClr val="FF0000"/>
                </a:solidFill>
              </a:rPr>
              <a:t>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9885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7EDB7F-2A99-4795-BA5D-3B7E8E909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 A: </a:t>
            </a:r>
            <a:r>
              <a:rPr lang="de-DE" dirty="0" err="1"/>
              <a:t>alpha</a:t>
            </a:r>
            <a:r>
              <a:rPr lang="de-DE" dirty="0"/>
              <a:t> power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6517D32-832A-43E8-A1F1-3FE474FE6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039" y="1583473"/>
            <a:ext cx="6545495" cy="4909402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1D2513D-741B-4CB1-8399-EDBF797B4EA2}"/>
              </a:ext>
            </a:extLst>
          </p:cNvPr>
          <p:cNvSpPr txBox="1"/>
          <p:nvPr/>
        </p:nvSpPr>
        <p:spPr>
          <a:xfrm>
            <a:off x="7293249" y="1887716"/>
            <a:ext cx="3931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First 500 </a:t>
            </a:r>
            <a:r>
              <a:rPr lang="de-DE" dirty="0" err="1"/>
              <a:t>ms</a:t>
            </a:r>
            <a:r>
              <a:rPr lang="de-DE" dirty="0"/>
              <a:t> </a:t>
            </a:r>
            <a:r>
              <a:rPr lang="de-DE" dirty="0" err="1"/>
              <a:t>significant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Significant</a:t>
            </a:r>
            <a:r>
              <a:rPr lang="de-DE" dirty="0"/>
              <a:t> time </a:t>
            </a:r>
            <a:r>
              <a:rPr lang="de-DE" dirty="0" err="1"/>
              <a:t>window</a:t>
            </a:r>
            <a:r>
              <a:rPr lang="de-DE" dirty="0"/>
              <a:t>: 0-0.5 s</a:t>
            </a:r>
          </a:p>
          <a:p>
            <a:endParaRPr lang="de-DE" dirty="0"/>
          </a:p>
          <a:p>
            <a:r>
              <a:rPr lang="de-DE" dirty="0"/>
              <a:t>After 500 </a:t>
            </a:r>
            <a:r>
              <a:rPr lang="de-DE" dirty="0" err="1"/>
              <a:t>ms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significant</a:t>
            </a:r>
            <a:r>
              <a:rPr lang="de-DE" dirty="0"/>
              <a:t> </a:t>
            </a:r>
            <a:r>
              <a:rPr lang="de-DE" dirty="0" err="1"/>
              <a:t>contrast</a:t>
            </a:r>
            <a:r>
              <a:rPr lang="de-DE" dirty="0"/>
              <a:t> in </a:t>
            </a:r>
            <a:r>
              <a:rPr lang="de-DE" dirty="0" err="1"/>
              <a:t>alpha</a:t>
            </a:r>
            <a:r>
              <a:rPr lang="de-DE" dirty="0"/>
              <a:t> band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36387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7EDB7F-2A99-4795-BA5D-3B7E8E909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 A: </a:t>
            </a:r>
            <a:r>
              <a:rPr lang="de-DE" dirty="0" err="1"/>
              <a:t>beta</a:t>
            </a:r>
            <a:r>
              <a:rPr lang="de-DE" dirty="0"/>
              <a:t> power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A27302B-B0F2-4EF3-B041-8DB79E8A24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85" y="1562735"/>
            <a:ext cx="6112769" cy="4584838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EE7C2FD4-0B46-44C3-B72E-62B854AA2458}"/>
              </a:ext>
            </a:extLst>
          </p:cNvPr>
          <p:cNvSpPr txBox="1"/>
          <p:nvPr/>
        </p:nvSpPr>
        <p:spPr>
          <a:xfrm>
            <a:off x="7148283" y="2228671"/>
            <a:ext cx="39318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First 500 </a:t>
            </a:r>
            <a:r>
              <a:rPr lang="de-DE" dirty="0" err="1"/>
              <a:t>ms</a:t>
            </a:r>
            <a:r>
              <a:rPr lang="de-DE" dirty="0"/>
              <a:t> </a:t>
            </a:r>
            <a:r>
              <a:rPr lang="de-DE" dirty="0" err="1"/>
              <a:t>significant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Significant</a:t>
            </a:r>
            <a:r>
              <a:rPr lang="de-DE" dirty="0"/>
              <a:t> time </a:t>
            </a:r>
            <a:r>
              <a:rPr lang="de-DE" dirty="0" err="1"/>
              <a:t>window</a:t>
            </a:r>
            <a:r>
              <a:rPr lang="de-DE" dirty="0"/>
              <a:t>: 0.068-0.436 s</a:t>
            </a:r>
          </a:p>
          <a:p>
            <a:endParaRPr lang="de-DE" dirty="0"/>
          </a:p>
          <a:p>
            <a:r>
              <a:rPr lang="de-DE" dirty="0"/>
              <a:t>After 500 </a:t>
            </a:r>
            <a:r>
              <a:rPr lang="de-DE" dirty="0" err="1"/>
              <a:t>ms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significant</a:t>
            </a:r>
            <a:r>
              <a:rPr lang="de-DE" dirty="0"/>
              <a:t> </a:t>
            </a:r>
            <a:r>
              <a:rPr lang="de-DE" dirty="0" err="1"/>
              <a:t>contrast</a:t>
            </a:r>
            <a:r>
              <a:rPr lang="de-DE" dirty="0"/>
              <a:t> in </a:t>
            </a:r>
            <a:r>
              <a:rPr lang="de-DE" dirty="0" err="1"/>
              <a:t>beta</a:t>
            </a:r>
            <a:r>
              <a:rPr lang="de-DE" dirty="0"/>
              <a:t> band</a:t>
            </a:r>
          </a:p>
        </p:txBody>
      </p:sp>
    </p:spTree>
    <p:extLst>
      <p:ext uri="{BB962C8B-B14F-4D97-AF65-F5344CB8AC3E}">
        <p14:creationId xmlns:p14="http://schemas.microsoft.com/office/powerpoint/2010/main" val="3585679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7EDB7F-2A99-4795-BA5D-3B7E8E909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 A: </a:t>
            </a:r>
            <a:r>
              <a:rPr lang="de-DE" dirty="0" err="1"/>
              <a:t>theta</a:t>
            </a:r>
            <a:r>
              <a:rPr lang="de-DE" dirty="0"/>
              <a:t> power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D433CC4-5460-47B6-AF1A-774A3D716704}"/>
              </a:ext>
            </a:extLst>
          </p:cNvPr>
          <p:cNvSpPr txBox="1"/>
          <p:nvPr/>
        </p:nvSpPr>
        <p:spPr>
          <a:xfrm>
            <a:off x="674795" y="5429254"/>
            <a:ext cx="3931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First 500 </a:t>
            </a:r>
            <a:r>
              <a:rPr lang="de-DE" dirty="0" err="1"/>
              <a:t>ms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const</a:t>
            </a:r>
            <a:r>
              <a:rPr lang="de-DE" dirty="0"/>
              <a:t> vs. </a:t>
            </a:r>
            <a:r>
              <a:rPr lang="de-DE" dirty="0" err="1"/>
              <a:t>rand</a:t>
            </a:r>
            <a:r>
              <a:rPr lang="de-DE" dirty="0"/>
              <a:t> 1</a:t>
            </a:r>
          </a:p>
          <a:p>
            <a:endParaRPr lang="de-DE" dirty="0"/>
          </a:p>
          <a:p>
            <a:r>
              <a:rPr lang="de-DE" dirty="0" err="1"/>
              <a:t>Significant</a:t>
            </a:r>
            <a:r>
              <a:rPr lang="de-DE" dirty="0"/>
              <a:t> time </a:t>
            </a:r>
            <a:r>
              <a:rPr lang="de-DE" dirty="0" err="1"/>
              <a:t>window</a:t>
            </a:r>
            <a:r>
              <a:rPr lang="de-DE" dirty="0"/>
              <a:t>: 0.068-0.5 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BAF0711-8EE0-40F1-A54E-27865AEACB74}"/>
              </a:ext>
            </a:extLst>
          </p:cNvPr>
          <p:cNvSpPr txBox="1"/>
          <p:nvPr/>
        </p:nvSpPr>
        <p:spPr>
          <a:xfrm>
            <a:off x="6736331" y="5403482"/>
            <a:ext cx="39318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After </a:t>
            </a:r>
            <a:r>
              <a:rPr lang="de-DE" dirty="0" err="1"/>
              <a:t>first</a:t>
            </a:r>
            <a:r>
              <a:rPr lang="de-DE" dirty="0"/>
              <a:t> 500 </a:t>
            </a:r>
            <a:r>
              <a:rPr lang="de-DE" dirty="0" err="1"/>
              <a:t>ms</a:t>
            </a:r>
            <a:r>
              <a:rPr lang="de-DE" dirty="0"/>
              <a:t> , </a:t>
            </a:r>
            <a:r>
              <a:rPr lang="de-DE" dirty="0" err="1"/>
              <a:t>const</a:t>
            </a:r>
            <a:r>
              <a:rPr lang="de-DE" dirty="0"/>
              <a:t> vs. rand1</a:t>
            </a:r>
          </a:p>
          <a:p>
            <a:endParaRPr lang="de-DE" dirty="0"/>
          </a:p>
          <a:p>
            <a:r>
              <a:rPr lang="de-DE" dirty="0" err="1"/>
              <a:t>Significant</a:t>
            </a:r>
            <a:r>
              <a:rPr lang="de-DE" dirty="0"/>
              <a:t> time </a:t>
            </a:r>
            <a:r>
              <a:rPr lang="de-DE" dirty="0" err="1"/>
              <a:t>window</a:t>
            </a:r>
            <a:r>
              <a:rPr lang="de-DE" dirty="0"/>
              <a:t> (rand1):</a:t>
            </a:r>
          </a:p>
          <a:p>
            <a:r>
              <a:rPr lang="de-DE" dirty="0"/>
              <a:t> 0.92-1.944 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49E76C8-814B-49D6-8E2C-AF46760C8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69" y="1428746"/>
            <a:ext cx="5333706" cy="400050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E7FD1A1-E27F-4B86-A013-4A61B33BBE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634" y="1428746"/>
            <a:ext cx="5333706" cy="40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10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7EDB7F-2A99-4795-BA5D-3B7E8E909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000" dirty="0"/>
              <a:t>Task B: </a:t>
            </a:r>
            <a:r>
              <a:rPr lang="de-DE" sz="3000" dirty="0" err="1"/>
              <a:t>theta</a:t>
            </a:r>
            <a:r>
              <a:rPr lang="de-DE" sz="3000" dirty="0"/>
              <a:t> power – </a:t>
            </a:r>
            <a:r>
              <a:rPr lang="de-DE" sz="3000" dirty="0">
                <a:solidFill>
                  <a:srgbClr val="FF0000"/>
                </a:solidFill>
              </a:rPr>
              <a:t>still </a:t>
            </a:r>
            <a:r>
              <a:rPr lang="de-DE" sz="3000" dirty="0" err="1">
                <a:solidFill>
                  <a:srgbClr val="FF0000"/>
                </a:solidFill>
              </a:rPr>
              <a:t>to</a:t>
            </a:r>
            <a:r>
              <a:rPr lang="de-DE" sz="3000" dirty="0">
                <a:solidFill>
                  <a:srgbClr val="FF0000"/>
                </a:solidFill>
              </a:rPr>
              <a:t> do: </a:t>
            </a:r>
            <a:r>
              <a:rPr lang="de-DE" sz="3000" dirty="0" err="1">
                <a:solidFill>
                  <a:srgbClr val="FF0000"/>
                </a:solidFill>
              </a:rPr>
              <a:t>exclude</a:t>
            </a:r>
            <a:r>
              <a:rPr lang="de-DE" sz="3000" dirty="0">
                <a:solidFill>
                  <a:srgbClr val="FF0000"/>
                </a:solidFill>
              </a:rPr>
              <a:t> </a:t>
            </a:r>
            <a:r>
              <a:rPr lang="de-DE" sz="3000" dirty="0" err="1">
                <a:solidFill>
                  <a:srgbClr val="FF0000"/>
                </a:solidFill>
              </a:rPr>
              <a:t>first</a:t>
            </a:r>
            <a:r>
              <a:rPr lang="de-DE" sz="3000" dirty="0">
                <a:solidFill>
                  <a:srgbClr val="FF0000"/>
                </a:solidFill>
              </a:rPr>
              <a:t> 500 </a:t>
            </a:r>
            <a:r>
              <a:rPr lang="de-DE" sz="3000" dirty="0" err="1">
                <a:solidFill>
                  <a:srgbClr val="FF0000"/>
                </a:solidFill>
              </a:rPr>
              <a:t>ms</a:t>
            </a:r>
            <a:endParaRPr lang="de-DE" sz="3000" dirty="0">
              <a:solidFill>
                <a:srgbClr val="FF0000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EF0FACE-0933-4940-A21A-04221E779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86" y="1311180"/>
            <a:ext cx="7339151" cy="5504678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80214F84-D5EC-4DFB-A8B1-B5CB2F96BFBE}"/>
              </a:ext>
            </a:extLst>
          </p:cNvPr>
          <p:cNvSpPr txBox="1"/>
          <p:nvPr/>
        </p:nvSpPr>
        <p:spPr>
          <a:xfrm>
            <a:off x="7759337" y="1690688"/>
            <a:ext cx="3931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whole</a:t>
            </a:r>
            <a:r>
              <a:rPr lang="de-DE" dirty="0"/>
              <a:t> time </a:t>
            </a:r>
            <a:r>
              <a:rPr lang="de-DE" dirty="0" err="1"/>
              <a:t>window</a:t>
            </a:r>
            <a:r>
              <a:rPr lang="de-DE" dirty="0"/>
              <a:t> </a:t>
            </a:r>
            <a:r>
              <a:rPr lang="de-DE" dirty="0" err="1"/>
              <a:t>significant</a:t>
            </a:r>
            <a:r>
              <a:rPr lang="de-DE" dirty="0"/>
              <a:t>: 0-2 s</a:t>
            </a:r>
          </a:p>
        </p:txBody>
      </p:sp>
    </p:spTree>
    <p:extLst>
      <p:ext uri="{BB962C8B-B14F-4D97-AF65-F5344CB8AC3E}">
        <p14:creationId xmlns:p14="http://schemas.microsoft.com/office/powerpoint/2010/main" val="1824475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482</Words>
  <Application>Microsoft Office PowerPoint</Application>
  <PresentationFormat>Breitbild</PresentationFormat>
  <Paragraphs>70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Update: Data Analyses Tracking-Task A and B</vt:lpstr>
      <vt:lpstr>Preprocessing </vt:lpstr>
      <vt:lpstr>Wavelet analysis</vt:lpstr>
      <vt:lpstr>CBPT A &amp; B</vt:lpstr>
      <vt:lpstr>Pipeline DICS Beamforming</vt:lpstr>
      <vt:lpstr>Task A: alpha power</vt:lpstr>
      <vt:lpstr>Task A: beta power</vt:lpstr>
      <vt:lpstr>Task A: theta power</vt:lpstr>
      <vt:lpstr>Task B: theta power – still to do: exclude first 500 ms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Update: Data analyses Tracking-Task A and B</dc:title>
  <dc:creator>Böttcher, Adriana</dc:creator>
  <cp:lastModifiedBy>Böttcher, Adriana</cp:lastModifiedBy>
  <cp:revision>73</cp:revision>
  <dcterms:created xsi:type="dcterms:W3CDTF">2022-08-25T14:45:09Z</dcterms:created>
  <dcterms:modified xsi:type="dcterms:W3CDTF">2022-09-23T17:12:59Z</dcterms:modified>
</cp:coreProperties>
</file>

<file path=docProps/thumbnail.jpeg>
</file>